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6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9104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ichael.Harrison@Maryland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 descr="flag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Investing in Apprenticeships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2016 Legislation (SB 92) moved Apprenticeships from the Division of Labor and Industry to the Division of Workforce Development.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Allows us the opportunity to obtain apprenticeship grants.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Recent convening of multiple state agencies and community colleges for an Apprenticeship 101 with Gerry Ghazi.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Inves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ting in both traditional and non-traditional apprenticeships.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Submitted draft regs to USDOL to add competency based apprenticeship programs.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flag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Looking Ahead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-US" sz="2000" dirty="0"/>
              <a:t>Implementing Youth Apprenticeship Committee recommendations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-US" sz="2000" dirty="0"/>
              <a:t>Building data tracking capabilities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-US" sz="2000" dirty="0"/>
              <a:t>Increasing outreach to local businesses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dirty="0"/>
          </a:p>
          <a:p>
            <a:pPr marL="457200" lvl="0" indent="-355600">
              <a:spcBef>
                <a:spcPts val="0"/>
              </a:spcBef>
              <a:buSzPct val="100000"/>
            </a:pPr>
            <a:r>
              <a:rPr lang="en-US" sz="2000" dirty="0"/>
              <a:t>Growing interest state-wide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 descr="flag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685800" y="112817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Thank You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1"/>
          </p:nvPr>
        </p:nvSpPr>
        <p:spPr>
          <a:xfrm>
            <a:off x="1362450" y="3236600"/>
            <a:ext cx="6400800" cy="243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For Additional Questions, </a:t>
            </a:r>
            <a:br>
              <a:rPr lang="en-US" dirty="0"/>
            </a:br>
            <a:r>
              <a:rPr lang="en-US" dirty="0"/>
              <a:t>please contact: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Michael Harrison, Policy Director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Michael.Harrison@Maryland.gov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(410) 230-6008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flag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0" y="0"/>
            <a:ext cx="912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61925" y="2130425"/>
            <a:ext cx="84543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Apprenticeship Maryland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1076500" y="3867650"/>
            <a:ext cx="7224900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/>
              <a:t>Kelly M. Schulz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/>
              <a:t>Secretary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/>
              <a:t>Department of Labor, Licensing and Regulation</a:t>
            </a:r>
          </a:p>
        </p:txBody>
      </p:sp>
      <p:pic>
        <p:nvPicPr>
          <p:cNvPr id="92" name="Shape 92" descr="Appenticeship Marylan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624" y="776425"/>
            <a:ext cx="2250000" cy="14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 descr="flag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3860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/>
              <a:t>Youth Apprenticeship Advisory Committee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Legislation in 2014 (HB 1272) created the 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Youth Apprenticeship Advisory Committee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The Committee shall evaluate effectiveness of any existing High School youth apprenticeship program in the state, other states and other countries based on a review of relevant data.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Review and Identify: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romanL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Ways to implement High School youth apprenticeship program in Maryland; and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romanL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Means through which employers and organizations can obtain grants, tax credits and other subsidies to support establishment and operation of High School youth apprenticeship programs.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Set targets for the number of apprenticeship opportunities for youths over the next three years.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 descr="flag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/>
              <a:t>Committee Recommendations and Goals: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Engage Employers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- Increase outreach to businesses.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Engage Mentors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- Identify Mentorship Best Practices and develop a successful training program.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Engage intermediaries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- Establish the role of business intermediaries to be the liaison between employers and students.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Remove Regulatory Barriers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- Identify policies and regulations that prohibit employers from establishing a youth apprenticeship program.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Remove Student Barriers -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Identify barriers that inhibit youth from participating in an apprenticeship program.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Essential Skills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- Integrate essential or soft skills into training plans.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flag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400" y="0"/>
            <a:ext cx="912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Augustine Commission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The Commission convened in March 2014 to: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Examine the State’s current economic development structure and incentive programs and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Make recommendations to keep Maryland competitive in economic and private sector growth and prosperity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The Commission recommended expansion of apprenticeships into non-traditional fields such as STEM and manufacturing as a way for Maryland to become more business friendly.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 descr="flag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Apprenticeship Maryland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Legislation in 2015 (HB 942) created 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Apprenticeship Maryland </a:t>
            </a:r>
          </a:p>
          <a:p>
            <a:pPr marL="800100" lvl="0" indent="-139700">
              <a:spcBef>
                <a:spcPts val="0"/>
              </a:spcBef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– a Pilot Program beginning summer 2016 and lasting for two years.</a:t>
            </a:r>
          </a:p>
          <a:p>
            <a:pPr lvl="0">
              <a:spcBef>
                <a:spcPts val="0"/>
              </a:spcBef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Highlights:</a:t>
            </a: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Two school districts to select 60 students in each district</a:t>
            </a: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Students and employers commit to 450 hours on the job training</a:t>
            </a: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Students earn while they learn</a:t>
            </a:r>
          </a:p>
          <a:p>
            <a:pPr marL="9144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Targeting non-traditional apprenticeships in STEM fields</a:t>
            </a:r>
          </a:p>
          <a:p>
            <a:pPr marL="9144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Pre-apprenticeship program -- completion leads to a state certificate and OJT hours can apply to Registered Apprenticeships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Early Success: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There are currently 12 Eligible Employers and 30 available youth apprentice slots!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 descr="flag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Apprenticeship Maryland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Initial steps to get pilot program off the ground: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Created Employer and Student Handbooks to detail policies and procedures.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Created new regulations separate from Registered Apprenticeships.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Created Local Advisory Committees to oversee local programs and recruit businesses.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Continue to coordinate with the Maryland Apprenticeship and Training Council to approve employers.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Early Success: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54 occupations in STEM fields and growing!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flag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Early Lessons Learned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Success builds positive momentum: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Start small</a:t>
            </a:r>
          </a:p>
          <a:p>
            <a:pPr marL="228600" lvl="0" indent="-228600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Get buy-in from the top down 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Recruit local business leaders to create an advisory committee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Target and recruit large influential businesses first</a:t>
            </a:r>
          </a:p>
          <a:p>
            <a:pPr marL="1371600" lvl="1" indent="-3556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lphaLcPeriod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First Energy </a:t>
            </a:r>
          </a:p>
          <a:p>
            <a:pPr marL="1371600" lvl="1" indent="-355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lphaLcPeriod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Frederick Regional Health System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 descr="flag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Early Lessons Learned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Potential Pitfalls: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Regulatory changes are likely necessary.</a:t>
            </a: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Personality Challenges - Doing more with less mentality.</a:t>
            </a: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Perception Challenges - Overcoming decades of negative perceptions about apprenticeships.</a:t>
            </a: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Creating a sense of ownership for all involved.</a:t>
            </a: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Requires a longer time commitment from employers and students than traditional internships and summer jobs.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On-screen Show (4:3)</PresentationFormat>
  <Paragraphs>98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Apprenticeship Maryland</vt:lpstr>
      <vt:lpstr>Youth Apprenticeship Advisory Committee</vt:lpstr>
      <vt:lpstr>Committee Recommendations and Goals:</vt:lpstr>
      <vt:lpstr>Augustine Commission</vt:lpstr>
      <vt:lpstr>Apprenticeship Maryland</vt:lpstr>
      <vt:lpstr>Apprenticeship Maryland</vt:lpstr>
      <vt:lpstr>Early Lessons Learned</vt:lpstr>
      <vt:lpstr>Early Lessons Learned</vt:lpstr>
      <vt:lpstr>Investing in Apprenticeships</vt:lpstr>
      <vt:lpstr>Looking Ahead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L. Harrison</dc:creator>
  <cp:lastModifiedBy>CCLD</cp:lastModifiedBy>
  <cp:revision>1</cp:revision>
  <dcterms:modified xsi:type="dcterms:W3CDTF">2016-08-02T13:59:52Z</dcterms:modified>
</cp:coreProperties>
</file>